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2417783" y="802294"/>
            <a:ext cx="8637074" cy="2541428"/>
          </a:xfrm>
        </p:spPr>
        <p:txBody>
          <a:bodyPr bIns="0" anchor="b"/>
          <a:lstStyle>
            <a:lvl1pPr>
              <a:defRPr sz="6600"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2417783" y="3531202"/>
            <a:ext cx="8637074" cy="977621"/>
          </a:xfrm>
        </p:spPr>
        <p:txBody>
          <a:bodyPr tIns="91440" bIns="91440"/>
          <a:lstStyle>
            <a:lvl1pPr marL="0" indent="0">
              <a:buNone/>
              <a:defRPr sz="1800" cap="all"/>
            </a:lvl1pPr>
          </a:lstStyle>
          <a:p>
            <a:pPr lvl="0"/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A2E996-21D1-4F57-B860-4CE9D91C7D42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2416503" y="329302"/>
            <a:ext cx="4973915" cy="309204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1437665" y="798975"/>
            <a:ext cx="811017" cy="503578"/>
          </a:xfrm>
        </p:spPr>
        <p:txBody>
          <a:bodyPr/>
          <a:lstStyle>
            <a:lvl1pPr>
              <a:defRPr/>
            </a:lvl1pPr>
          </a:lstStyle>
          <a:p>
            <a:pPr lvl="0"/>
            <a:fld id="{2EBF1A3E-1857-4DB3-8ADE-5BE110B91F62}" type="slidenum">
              <a:t>‹#›</a:t>
            </a:fld>
            <a:endParaRPr lang="en-US"/>
          </a:p>
        </p:txBody>
      </p:sp>
      <p:cxnSp>
        <p:nvCxnSpPr>
          <p:cNvPr id="7" name="Straight Connector 14"/>
          <p:cNvCxnSpPr/>
          <p:nvPr/>
        </p:nvCxnSpPr>
        <p:spPr>
          <a:xfrm>
            <a:off x="2417783" y="3528541"/>
            <a:ext cx="8637066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57145820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6C0AF-94E0-4185-9C04-8393A875ED23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DA4888-A1EE-4736-A7C8-1895DDD58A2D}" type="slidenum">
              <a:t>‹#›</a:t>
            </a:fld>
            <a:endParaRPr lang="en-US"/>
          </a:p>
        </p:txBody>
      </p:sp>
      <p:cxnSp>
        <p:nvCxnSpPr>
          <p:cNvPr id="7" name="Straight Connector 25"/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8109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9439113" y="798975"/>
            <a:ext cx="1615744" cy="465989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444669" y="798975"/>
            <a:ext cx="7828827" cy="4659892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F730E-6F3F-4C1D-AB5C-9A34C3E76AC0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319D10-13A4-47DD-BCC1-246C8F3D26A5}" type="slidenum">
              <a:t>‹#›</a:t>
            </a:fld>
            <a:endParaRPr lang="en-US"/>
          </a:p>
        </p:txBody>
      </p:sp>
      <p:cxnSp>
        <p:nvCxnSpPr>
          <p:cNvPr id="7" name="Straight Connector 14"/>
          <p:cNvCxnSpPr/>
          <p:nvPr/>
        </p:nvCxnSpPr>
        <p:spPr>
          <a:xfrm>
            <a:off x="9439113" y="798975"/>
            <a:ext cx="0" cy="4659883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108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E53DF7-57D8-4A43-B71A-A2043C0F4F12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188F8F-76A9-4ED2-BF79-B12C26496BA3}" type="slidenum">
              <a:t>‹#›</a:t>
            </a:fld>
            <a:endParaRPr lang="en-US"/>
          </a:p>
        </p:txBody>
      </p:sp>
      <p:cxnSp>
        <p:nvCxnSpPr>
          <p:cNvPr id="7" name="Straight Connector 32"/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65010650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54243" y="1756132"/>
            <a:ext cx="8643155" cy="1887952"/>
          </a:xfr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454243" y="3806199"/>
            <a:ext cx="8630445" cy="1012926"/>
          </a:xfrm>
        </p:spPr>
        <p:txBody>
          <a:bodyPr tIns="91440"/>
          <a:lstStyle>
            <a:lvl1pPr marL="0" indent="0">
              <a:buNone/>
              <a:defRPr sz="18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DE3BEB-E88B-41DD-B91A-EB2069776E06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481F36-B265-46AE-B332-897D65EF6DC1}" type="slidenum">
              <a:t>‹#›</a:t>
            </a:fld>
            <a:endParaRPr lang="en-US"/>
          </a:p>
        </p:txBody>
      </p:sp>
      <p:cxnSp>
        <p:nvCxnSpPr>
          <p:cNvPr id="7" name="Straight Connector 14"/>
          <p:cNvCxnSpPr/>
          <p:nvPr/>
        </p:nvCxnSpPr>
        <p:spPr>
          <a:xfrm>
            <a:off x="1454243" y="3804982"/>
            <a:ext cx="8630445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2114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49214" y="804891"/>
            <a:ext cx="9605634" cy="10593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447330" y="2010875"/>
            <a:ext cx="4645152" cy="34485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413775" y="2017340"/>
            <a:ext cx="4645152" cy="34415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101354-5F78-4D41-8679-284AFABDC1A3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0719F9-08BE-4841-A9A9-BE99433F1477}" type="slidenum">
              <a:t>‹#›</a:t>
            </a:fld>
            <a:endParaRPr lang="en-US"/>
          </a:p>
        </p:txBody>
      </p:sp>
      <p:cxnSp>
        <p:nvCxnSpPr>
          <p:cNvPr id="8" name="Straight Connector 34"/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0033341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47193" y="804159"/>
            <a:ext cx="9607664" cy="10563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447193" y="2019552"/>
            <a:ext cx="4645152" cy="80194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cap="all">
                <a:solidFill>
                  <a:srgbClr val="B71E42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447193" y="2824270"/>
            <a:ext cx="4645152" cy="264445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412358" y="2023000"/>
            <a:ext cx="4645152" cy="80223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cap="all">
                <a:solidFill>
                  <a:srgbClr val="B71E42"/>
                </a:solidFill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412358" y="2821490"/>
            <a:ext cx="4645152" cy="26373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37B9C3-F596-4D1F-84CE-4215DE06F317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641429-03B7-4BE4-A88D-4EA6C5DD3411}" type="slidenum">
              <a:t>‹#›</a:t>
            </a:fld>
            <a:endParaRPr lang="en-US"/>
          </a:p>
        </p:txBody>
      </p:sp>
      <p:cxnSp>
        <p:nvCxnSpPr>
          <p:cNvPr id="10" name="Straight Connector 28"/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48138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FFDFDE-6593-446D-A7BC-D568EF9345C5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9A7834-7281-44DA-A02A-E5C727F2A21A}" type="slidenum">
              <a:t>‹#›</a:t>
            </a:fld>
            <a:endParaRPr lang="en-US"/>
          </a:p>
        </p:txBody>
      </p:sp>
      <p:cxnSp>
        <p:nvCxnSpPr>
          <p:cNvPr id="6" name="Straight Connector 24"/>
          <p:cNvCxnSpPr/>
          <p:nvPr/>
        </p:nvCxnSpPr>
        <p:spPr>
          <a:xfrm>
            <a:off x="1453896" y="1847088"/>
            <a:ext cx="9607518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7414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4BCF29-27F9-478A-B19F-C1393469C35A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46797D-669B-403D-88BD-F6AB2167D4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7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444669" y="798975"/>
            <a:ext cx="3273094" cy="2247119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043711" y="798975"/>
            <a:ext cx="6012472" cy="4658822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444669" y="3205493"/>
            <a:ext cx="3275015" cy="224818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83AE6B-1764-40C8-885D-6AA1A3A8A66B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F5FB68-BDBD-4782-9C15-FD03246EC45A}" type="slidenum">
              <a:t>‹#›</a:t>
            </a:fld>
            <a:endParaRPr lang="en-US"/>
          </a:p>
        </p:txBody>
      </p:sp>
      <p:cxnSp>
        <p:nvCxnSpPr>
          <p:cNvPr id="8" name="Straight Connector 16"/>
          <p:cNvCxnSpPr/>
          <p:nvPr/>
        </p:nvCxnSpPr>
        <p:spPr>
          <a:xfrm>
            <a:off x="1448281" y="3205493"/>
            <a:ext cx="3269492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98405198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7477387" y="482172"/>
            <a:ext cx="4074529" cy="5149105"/>
            <a:chOff x="7477387" y="482172"/>
            <a:chExt cx="4074529" cy="5149105"/>
          </a:xfrm>
        </p:grpSpPr>
        <p:sp>
          <p:nvSpPr>
            <p:cNvPr id="3" name="Rectangle 17"/>
            <p:cNvSpPr/>
            <p:nvPr/>
          </p:nvSpPr>
          <p:spPr>
            <a:xfrm>
              <a:off x="7477387" y="482172"/>
              <a:ext cx="4074529" cy="514910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00"/>
            </a:gradFill>
            <a:ln>
              <a:noFill/>
              <a:prstDash val="solid"/>
            </a:ln>
            <a:effectLst>
              <a:outerShdw dist="228601" dir="4740049" algn="tl">
                <a:srgbClr val="000000">
                  <a:alpha val="34000"/>
                </a:srgbClr>
              </a:outerShdw>
            </a:effectLst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Rectangle 18"/>
            <p:cNvSpPr/>
            <p:nvPr/>
          </p:nvSpPr>
          <p:spPr>
            <a:xfrm>
              <a:off x="7790450" y="812508"/>
              <a:ext cx="3450287" cy="4466450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/>
            </a:gradFill>
            <a:ln w="50804">
              <a:solidFill>
                <a:srgbClr val="19191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u-H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451207" y="1129512"/>
            <a:ext cx="5532330" cy="1830583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6" name="Picture Placeholder 2"/>
          <p:cNvSpPr txBox="1">
            <a:spLocks noGrp="1"/>
          </p:cNvSpPr>
          <p:nvPr>
            <p:ph type="pic" idx="1"/>
          </p:nvPr>
        </p:nvSpPr>
        <p:spPr>
          <a:xfrm>
            <a:off x="8124389" y="1122544"/>
            <a:ext cx="2791169" cy="3866330"/>
          </a:xfrm>
          <a:solidFill>
            <a:srgbClr val="D9D9D9"/>
          </a:solidFill>
        </p:spPr>
        <p:txBody>
          <a:bodyPr anchorCtr="1"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7" name="Text Placeholder 3"/>
          <p:cNvSpPr txBox="1">
            <a:spLocks noGrp="1"/>
          </p:cNvSpPr>
          <p:nvPr>
            <p:ph type="body" idx="2"/>
          </p:nvPr>
        </p:nvSpPr>
        <p:spPr>
          <a:xfrm>
            <a:off x="1450329" y="3145993"/>
            <a:ext cx="5524402" cy="200374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1447385" y="5469858"/>
            <a:ext cx="5527346" cy="320122"/>
          </a:xfrm>
        </p:spPr>
        <p:txBody>
          <a:bodyPr/>
          <a:lstStyle>
            <a:lvl1pPr algn="l">
              <a:defRPr/>
            </a:lvl1pPr>
          </a:lstStyle>
          <a:p>
            <a:pPr lvl="0"/>
            <a:fld id="{0B558BC6-9BAA-4091-94F6-7F5E529941C1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9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1447385" y="318640"/>
            <a:ext cx="5541007" cy="32092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E0B4F1-4261-482B-9453-A4A7A1E93A90}" type="slidenum">
              <a:t>‹#›</a:t>
            </a:fld>
            <a:endParaRPr lang="en-US"/>
          </a:p>
        </p:txBody>
      </p:sp>
      <p:cxnSp>
        <p:nvCxnSpPr>
          <p:cNvPr id="11" name="Straight Connector 30"/>
          <p:cNvCxnSpPr/>
          <p:nvPr/>
        </p:nvCxnSpPr>
        <p:spPr>
          <a:xfrm>
            <a:off x="1447385" y="3143606"/>
            <a:ext cx="5527347" cy="0"/>
          </a:xfrm>
          <a:prstGeom prst="straightConnector1">
            <a:avLst/>
          </a:prstGeom>
          <a:noFill/>
          <a:ln w="31747">
            <a:solidFill>
              <a:srgbClr val="B71E42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28308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EAE7"/>
            </a:gs>
            <a:gs pos="100000">
              <a:srgbClr val="CAC6C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2019479"/>
            <a:ext cx="12191996" cy="4105939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rgbClr val="DFDBD5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u-HU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13"/>
          <a:srcRect t="1922" b="-1922"/>
          <a:stretch>
            <a:fillRect/>
          </a:stretch>
        </p:blipFill>
        <p:spPr>
          <a:xfrm>
            <a:off x="0" y="6126480"/>
            <a:ext cx="12191996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Placeholder 1"/>
          <p:cNvSpPr txBox="1">
            <a:spLocks noGrp="1"/>
          </p:cNvSpPr>
          <p:nvPr>
            <p:ph type="title"/>
          </p:nvPr>
        </p:nvSpPr>
        <p:spPr>
          <a:xfrm>
            <a:off x="1451582" y="804516"/>
            <a:ext cx="9603275" cy="1049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5" name="Text Placeholder 2"/>
          <p:cNvSpPr txBox="1">
            <a:spLocks noGrp="1"/>
          </p:cNvSpPr>
          <p:nvPr>
            <p:ph type="body" idx="1"/>
          </p:nvPr>
        </p:nvSpPr>
        <p:spPr>
          <a:xfrm>
            <a:off x="1451582" y="2015730"/>
            <a:ext cx="9603275" cy="34506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554141" y="330372"/>
            <a:ext cx="3500716" cy="30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Gill Sans MT"/>
              </a:defRPr>
            </a:lvl1pPr>
          </a:lstStyle>
          <a:p>
            <a:pPr lvl="0"/>
            <a:fld id="{227438BB-BC45-41AF-A7D2-6EC2008F30FD}" type="datetime1">
              <a:rPr lang="en-US"/>
              <a:pPr lvl="0"/>
              <a:t>7/24/2023</a:t>
            </a:fld>
            <a:endParaRPr lang="en-US"/>
          </a:p>
        </p:txBody>
      </p:sp>
      <p:sp>
        <p:nvSpPr>
          <p:cNvPr id="7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1451582" y="329302"/>
            <a:ext cx="5938835" cy="30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Gill Sans MT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480060" y="798975"/>
            <a:ext cx="811017" cy="5035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800" b="0" i="0" u="none" strike="noStrike" kern="1200" cap="none" spc="0" baseline="0">
                <a:solidFill>
                  <a:srgbClr val="B71E42"/>
                </a:solidFill>
                <a:uFillTx/>
                <a:latin typeface="Gill Sans MT"/>
              </a:defRPr>
            </a:lvl1pPr>
          </a:lstStyle>
          <a:p>
            <a:pPr lvl="0"/>
            <a:fld id="{D0C221DF-E9DE-4E79-B230-3B6BA50A5772}" type="slidenum">
              <a:t>‹#›</a:t>
            </a:fld>
            <a:endParaRPr lang="en-US"/>
          </a:p>
        </p:txBody>
      </p:sp>
      <p:cxnSp>
        <p:nvCxnSpPr>
          <p:cNvPr id="9" name="Straight Connector 9"/>
          <p:cNvCxnSpPr/>
          <p:nvPr/>
        </p:nvCxnSpPr>
        <p:spPr>
          <a:xfrm>
            <a:off x="0" y="6128409"/>
            <a:ext cx="12191996" cy="0"/>
          </a:xfrm>
          <a:prstGeom prst="straightConnector1">
            <a:avLst/>
          </a:prstGeom>
          <a:noFill/>
          <a:ln w="12701">
            <a:solidFill>
              <a:srgbClr val="000001">
                <a:alpha val="20000"/>
              </a:srgbClr>
            </a:solidFill>
            <a:prstDash val="solid"/>
            <a:miter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u-HU" sz="3200" b="0" i="0" u="none" strike="noStrike" kern="1200" cap="all" spc="0" baseline="0">
          <a:solidFill>
            <a:srgbClr val="000000"/>
          </a:solidFill>
          <a:uFillTx/>
          <a:latin typeface="Gill Sans M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u-HU" sz="2000" b="0" i="0" u="none" strike="noStrike" kern="1200" cap="none" spc="0" baseline="0">
          <a:solidFill>
            <a:srgbClr val="000000"/>
          </a:solidFill>
          <a:uFillTx/>
          <a:latin typeface="Gill Sans M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u-HU" sz="1800" b="0" i="0" u="none" strike="noStrike" kern="1200" cap="none" spc="0" baseline="0">
          <a:solidFill>
            <a:srgbClr val="000000"/>
          </a:solidFill>
          <a:uFillTx/>
          <a:latin typeface="Gill Sans M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u-HU" sz="1600" b="0" i="0" u="none" strike="noStrike" kern="1200" cap="none" spc="0" baseline="0">
          <a:solidFill>
            <a:srgbClr val="000000"/>
          </a:solidFill>
          <a:uFillTx/>
          <a:latin typeface="Gill Sans M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u-HU" sz="1400" b="0" i="0" u="none" strike="noStrike" kern="1200" cap="none" spc="0" baseline="0">
          <a:solidFill>
            <a:srgbClr val="000000"/>
          </a:solidFill>
          <a:uFillTx/>
          <a:latin typeface="Gill Sans M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B71E42"/>
        </a:buClr>
        <a:buSzPct val="100000"/>
        <a:buFont typeface="Arial" pitchFamily="34"/>
        <a:buChar char="•"/>
        <a:tabLst/>
        <a:defRPr lang="hu-HU" sz="1200" b="0" i="0" u="none" strike="noStrike" kern="1200" cap="none" spc="0" baseline="0">
          <a:solidFill>
            <a:srgbClr val="000000"/>
          </a:solidFill>
          <a:uFillTx/>
          <a:latin typeface="Gill Sans MT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hu-HU" dirty="0" err="1"/>
              <a:t>Határtalanul</a:t>
            </a:r>
            <a:br>
              <a:rPr lang="hu-HU" dirty="0"/>
            </a:br>
            <a:r>
              <a:rPr lang="hu-HU" b="1" dirty="0"/>
              <a:t>HAT-20-01-0808</a:t>
            </a:r>
            <a:r>
              <a:rPr lang="hu-HU" dirty="0"/>
              <a:t> program, élmények</a:t>
            </a:r>
          </a:p>
        </p:txBody>
      </p:sp>
      <p:sp>
        <p:nvSpPr>
          <p:cNvPr id="3" name="Alcím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hu-HU"/>
              <a:t>Készítette: Maczó Marianna Bella, 8/B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Az első nap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1451582" y="2015730"/>
            <a:ext cx="5802105" cy="3450616"/>
          </a:xfrm>
        </p:spPr>
        <p:txBody>
          <a:bodyPr/>
          <a:lstStyle/>
          <a:p>
            <a:pPr marL="0" lvl="0" indent="0">
              <a:buNone/>
            </a:pPr>
            <a:r>
              <a:rPr lang="hu-HU"/>
              <a:t>Délelőtt 10:30-kor megérkeztünk Kassára.  A belvárosban sétáltunk, nézelődtünk, majd elmentünk a Szent Mihály templomhoz, később a Szent Erzsébet székesegyházhoz, és a Orbán toronyhoz is. Eperjesre és Bártfára pedig az utolsó nap mentünk, mivel aznap nem fért bele az időnkbe még egy látnivaló. Megtekintettük a régi városházát, emlékműveket, parkokat, szobrokat.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266" y="2388312"/>
            <a:ext cx="3247144" cy="2435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 szent MIHÁLY TEMPLOM (kápolna) MEGTEKINTÉSE</a:t>
            </a:r>
          </a:p>
        </p:txBody>
      </p:sp>
      <p:pic>
        <p:nvPicPr>
          <p:cNvPr id="3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787" y="2281802"/>
            <a:ext cx="2382789" cy="3177055"/>
          </a:xfrm>
        </p:spPr>
      </p:pic>
      <p:sp>
        <p:nvSpPr>
          <p:cNvPr id="4" name="Tartalom helye 3"/>
          <p:cNvSpPr txBox="1">
            <a:spLocks noGrp="1"/>
          </p:cNvSpPr>
          <p:nvPr>
            <p:ph idx="2"/>
          </p:nvPr>
        </p:nvSpPr>
        <p:spPr>
          <a:xfrm>
            <a:off x="6096003" y="2149571"/>
            <a:ext cx="6096003" cy="3571719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hu-HU" sz="1400"/>
              <a:t>Az idegenvezető úr nagyon sok érdekességet mondott.</a:t>
            </a:r>
          </a:p>
          <a:p>
            <a:pPr lvl="0">
              <a:lnSpc>
                <a:spcPct val="100000"/>
              </a:lnSpc>
            </a:pPr>
            <a:r>
              <a:rPr lang="hu-HU" sz="1800"/>
              <a:t>A kápolna a 14. század. 1. felében épült, a város területén fekvő temető kápolnájaként. </a:t>
            </a:r>
          </a:p>
          <a:p>
            <a:pPr lvl="0">
              <a:lnSpc>
                <a:spcPct val="100000"/>
              </a:lnSpc>
            </a:pPr>
            <a:r>
              <a:rPr lang="hu-HU" sz="1800"/>
              <a:t>Alsó része csontkamrának, csonttárolónak szolgált, itt tárolták a felszámolt sírokból előkerült csontokat. </a:t>
            </a:r>
          </a:p>
          <a:p>
            <a:pPr lvl="0">
              <a:lnSpc>
                <a:spcPct val="100000"/>
              </a:lnSpc>
            </a:pPr>
            <a:r>
              <a:rPr lang="hu-HU" sz="1800"/>
              <a:t>Felső részében viszont miséket celebráltak. </a:t>
            </a:r>
          </a:p>
          <a:p>
            <a:pPr lvl="0">
              <a:lnSpc>
                <a:spcPct val="100000"/>
              </a:lnSpc>
            </a:pPr>
            <a:r>
              <a:rPr lang="hu-HU" sz="1800"/>
              <a:t>A kápolna tornyocskája gótikus stílusú. </a:t>
            </a:r>
          </a:p>
          <a:p>
            <a:pPr lvl="0">
              <a:lnSpc>
                <a:spcPct val="100000"/>
              </a:lnSpc>
            </a:pPr>
            <a:r>
              <a:rPr lang="hu-HU" sz="1800"/>
              <a:t>A sekrestye bejárata felett a legrégibb fennmaradt kassai címer látható.</a:t>
            </a:r>
          </a:p>
          <a:p>
            <a:pPr lvl="0">
              <a:lnSpc>
                <a:spcPct val="100000"/>
              </a:lnSpc>
            </a:pPr>
            <a:r>
              <a:rPr lang="hu-HU" sz="1800"/>
              <a:t>1508-ban végezték el a végleges munkálatokat a kápolnán.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867" y="2281802"/>
            <a:ext cx="1719739" cy="1719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Szent Erzsébet székesegyház</a:t>
            </a:r>
          </a:p>
        </p:txBody>
      </p:sp>
      <p:pic>
        <p:nvPicPr>
          <p:cNvPr id="3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00" y="616863"/>
            <a:ext cx="3312194" cy="2092256"/>
          </a:xfrm>
        </p:spPr>
      </p:pic>
      <p:pic>
        <p:nvPicPr>
          <p:cNvPr id="4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374" y="3095536"/>
            <a:ext cx="3288420" cy="21991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artalom helye 8"/>
          <p:cNvSpPr txBox="1">
            <a:spLocks noGrp="1"/>
          </p:cNvSpPr>
          <p:nvPr>
            <p:ph idx="2"/>
          </p:nvPr>
        </p:nvSpPr>
        <p:spPr>
          <a:xfrm>
            <a:off x="1137147" y="1864196"/>
            <a:ext cx="6916283" cy="3873873"/>
          </a:xfrm>
        </p:spPr>
        <p:txBody>
          <a:bodyPr/>
          <a:lstStyle/>
          <a:p>
            <a:pPr lvl="0"/>
            <a:r>
              <a:rPr lang="hu-HU" sz="1600"/>
              <a:t>Kassa egyik legszebb és legjellegzetesebb épülete. Európa egyik legszebb székesegyháza. </a:t>
            </a:r>
          </a:p>
          <a:p>
            <a:pPr lvl="0"/>
            <a:r>
              <a:rPr lang="hu-HU" sz="1600"/>
              <a:t>Szlovákia legnagyobb méretű temploma.</a:t>
            </a:r>
          </a:p>
          <a:p>
            <a:pPr lvl="0"/>
            <a:r>
              <a:rPr lang="hu-HU" sz="1600"/>
              <a:t>Az irodalomban ezt a templomot tartják a legkeletibbre elhelyezkedő gótikus székesegyháznak.</a:t>
            </a:r>
          </a:p>
          <a:p>
            <a:pPr lvl="0"/>
            <a:r>
              <a:rPr lang="hu-HU" sz="1600"/>
              <a:t>A székesegyház helyén már a 13. században állt egy templom, amely leégett. Ezután nekifogtak az újra építéséhez, de csak 1520-ban fejezték be csarnoktemplomot.</a:t>
            </a:r>
          </a:p>
          <a:p>
            <a:pPr lvl="0"/>
            <a:r>
              <a:rPr lang="hu-HU" sz="1600"/>
              <a:t>1556-ban újra a tűz elpusztította, később többször is javították, végül ujjá építették.</a:t>
            </a:r>
          </a:p>
          <a:p>
            <a:pPr lvl="0"/>
            <a:r>
              <a:rPr lang="hu-HU" sz="1600"/>
              <a:t>Belépti díj ellenében, magyar nyelvű idegenvezetéssel is meg lehet tekinteni.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780175" y="798975"/>
            <a:ext cx="3724707" cy="1063383"/>
          </a:xfrm>
        </p:spPr>
        <p:txBody>
          <a:bodyPr/>
          <a:lstStyle/>
          <a:p>
            <a:pPr lvl="0"/>
            <a:r>
              <a:rPr lang="hu-HU"/>
              <a:t>A második és harmadik nap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type="body" idx="2"/>
          </p:nvPr>
        </p:nvSpPr>
        <p:spPr>
          <a:xfrm>
            <a:off x="780175" y="1862358"/>
            <a:ext cx="4296024" cy="3794961"/>
          </a:xfrm>
        </p:spPr>
        <p:txBody>
          <a:bodyPr anchor="ctr"/>
          <a:lstStyle/>
          <a:p>
            <a:pPr marL="228600" lvl="0" indent="-228600">
              <a:buChar char="•"/>
            </a:pPr>
            <a:r>
              <a:rPr lang="hu-HU" sz="1900"/>
              <a:t>(Második nap)</a:t>
            </a:r>
          </a:p>
          <a:p>
            <a:pPr marL="228600" lvl="0" indent="-228600">
              <a:buChar char="•"/>
            </a:pPr>
            <a:r>
              <a:rPr lang="hu-HU" sz="1900"/>
              <a:t>Miután megreggeliztünk, a késmárki Evangélikus templomhoz is elsétáltunk.</a:t>
            </a:r>
          </a:p>
          <a:p>
            <a:pPr marL="228600" lvl="0" indent="-228600">
              <a:buChar char="•"/>
            </a:pPr>
            <a:r>
              <a:rPr lang="hu-HU" sz="1900"/>
              <a:t>A késmárki várat és udvarát megnéztük.</a:t>
            </a:r>
          </a:p>
          <a:p>
            <a:pPr marL="228600" lvl="0" indent="-228600">
              <a:buChar char="•"/>
            </a:pPr>
            <a:r>
              <a:rPr lang="hu-HU" sz="1900"/>
              <a:t>A második nap Szepesszombat főterét is megtekintettük.</a:t>
            </a:r>
          </a:p>
          <a:p>
            <a:pPr marL="228600" lvl="0" indent="-228600">
              <a:buChar char="•"/>
            </a:pPr>
            <a:r>
              <a:rPr lang="hu-HU" sz="1900"/>
              <a:t>Majd Ótátrafüreden volt egy kisebb gyalogtúra.</a:t>
            </a:r>
          </a:p>
        </p:txBody>
      </p:sp>
      <p:sp>
        <p:nvSpPr>
          <p:cNvPr id="4" name="Szöveg helye 6"/>
          <p:cNvSpPr txBox="1">
            <a:spLocks noGrp="1"/>
          </p:cNvSpPr>
          <p:nvPr>
            <p:ph idx="1"/>
          </p:nvPr>
        </p:nvSpPr>
        <p:spPr>
          <a:xfrm>
            <a:off x="5234729" y="1040230"/>
            <a:ext cx="3573712" cy="4723004"/>
          </a:xfrm>
        </p:spPr>
        <p:txBody>
          <a:bodyPr anchor="t"/>
          <a:lstStyle/>
          <a:p>
            <a:pPr marL="0" lvl="0" indent="0">
              <a:buNone/>
            </a:pPr>
            <a:r>
              <a:rPr lang="hu-HU" sz="1800"/>
              <a:t>(</a:t>
            </a:r>
            <a:r>
              <a:rPr lang="hu-HU" sz="2400"/>
              <a:t>Harmadik nap) </a:t>
            </a:r>
          </a:p>
          <a:p>
            <a:pPr marL="0" lvl="0" indent="0">
              <a:buNone/>
            </a:pPr>
            <a:r>
              <a:rPr lang="hu-HU"/>
              <a:t>Reggeli után, mikor felkeltünk sajnos esett az eső, ezért a megbeszélt program helyett Dunajecre utaztunk, ahol csodaszép volt a kilátás. </a:t>
            </a:r>
          </a:p>
          <a:p>
            <a:pPr marL="0" lvl="0" indent="0">
              <a:buNone/>
            </a:pPr>
            <a:r>
              <a:rPr lang="hu-HU"/>
              <a:t>Nedec várát is megnéztük, viszont nem mentünk be. </a:t>
            </a:r>
          </a:p>
          <a:p>
            <a:pPr marL="0" lvl="0" indent="0">
              <a:buNone/>
            </a:pPr>
            <a:r>
              <a:rPr lang="hu-HU"/>
              <a:t>Miután a várat elhagytuk, visszamentünk Szlovákiába, azon belül Szepeskáptalanra. 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9251003" y="2427009"/>
            <a:ext cx="2491026" cy="1400897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003" y="390229"/>
            <a:ext cx="2435851" cy="1826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>
          <a:xfrm>
            <a:off x="1266590" y="1350623"/>
            <a:ext cx="3275015" cy="1040230"/>
          </a:xfrm>
        </p:spPr>
        <p:txBody>
          <a:bodyPr/>
          <a:lstStyle/>
          <a:p>
            <a:pPr lvl="0"/>
            <a:r>
              <a:rPr lang="hu-HU"/>
              <a:t>Dunajec és nedec vára</a:t>
            </a:r>
          </a:p>
        </p:txBody>
      </p:sp>
      <p:sp>
        <p:nvSpPr>
          <p:cNvPr id="3" name="Tartalom helye 6"/>
          <p:cNvSpPr txBox="1">
            <a:spLocks noGrp="1"/>
          </p:cNvSpPr>
          <p:nvPr>
            <p:ph type="body" idx="2"/>
          </p:nvPr>
        </p:nvSpPr>
        <p:spPr>
          <a:xfrm>
            <a:off x="1266590" y="3429000"/>
            <a:ext cx="3761914" cy="2400217"/>
          </a:xfrm>
        </p:spPr>
        <p:txBody>
          <a:bodyPr anchor="ctr"/>
          <a:lstStyle/>
          <a:p>
            <a:pPr marL="228600" lvl="0" indent="-228600">
              <a:lnSpc>
                <a:spcPct val="100000"/>
              </a:lnSpc>
              <a:buChar char="•"/>
            </a:pPr>
            <a:r>
              <a:rPr lang="hu-HU" sz="1900"/>
              <a:t>A Dunajec a Visztula jobbparti mellékfolyója, Lengyelország déli részén és Szlovákiában.</a:t>
            </a:r>
          </a:p>
          <a:p>
            <a:pPr marL="228600" lvl="0" indent="-228600">
              <a:lnSpc>
                <a:spcPct val="100000"/>
              </a:lnSpc>
              <a:buChar char="•"/>
            </a:pPr>
            <a:r>
              <a:rPr lang="hu-HU" sz="1900"/>
              <a:t> A Magyar Királyság határfolyója volt, de nem a Dunába ömlik.</a:t>
            </a:r>
          </a:p>
          <a:p>
            <a:pPr marL="228600" lvl="0" indent="-228600">
              <a:lnSpc>
                <a:spcPct val="100000"/>
              </a:lnSpc>
              <a:buChar char="•"/>
            </a:pPr>
            <a:r>
              <a:rPr lang="hu-HU" sz="1900"/>
              <a:t>Hossza 247 km, amiből 17 km Szlovákia területén folyik. </a:t>
            </a:r>
          </a:p>
        </p:txBody>
      </p:sp>
      <p:sp>
        <p:nvSpPr>
          <p:cNvPr id="4" name="Szöveg helye 9"/>
          <p:cNvSpPr txBox="1">
            <a:spLocks noGrp="1"/>
          </p:cNvSpPr>
          <p:nvPr>
            <p:ph idx="1"/>
          </p:nvPr>
        </p:nvSpPr>
        <p:spPr>
          <a:xfrm>
            <a:off x="5234729" y="237442"/>
            <a:ext cx="3679454" cy="5668411"/>
          </a:xfrm>
        </p:spPr>
        <p:txBody>
          <a:bodyPr anchor="t"/>
          <a:lstStyle/>
          <a:p>
            <a:pPr marL="0" lvl="0" indent="0">
              <a:lnSpc>
                <a:spcPct val="110000"/>
              </a:lnSpc>
              <a:buNone/>
            </a:pPr>
            <a:r>
              <a:rPr lang="hu-HU" sz="1800"/>
              <a:t>A vár három részre tagolható: felső-, közép- és alsóvárra.  A felsővárat 1325-ben kezdték el építeni.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hu-HU" sz="1800"/>
              <a:t>A 16. század végén vásárolta meg a Palocsay-Horváth család, és ők építtették meg a közép-, és újíttatták fel az alsóvárat.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hu-HU" sz="1800"/>
              <a:t>A 18. század közepén tűzvész pusztított a várban. 1861-ben a Salamon család, (a vár utolsó dinasztiája) felújíttatták.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hu-HU" sz="1800"/>
              <a:t>Majd a trianoni békeszerződés miatt Lengyelországhoz került a vár, amely azonban 1945-ig a Salamon család tulajdonát képezte.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hu-HU" sz="1800"/>
              <a:t>1963 óta múzeumként található.</a:t>
            </a:r>
          </a:p>
          <a:p>
            <a:pPr marL="0" lvl="0" indent="0">
              <a:lnSpc>
                <a:spcPct val="110000"/>
              </a:lnSpc>
              <a:buNone/>
            </a:pPr>
            <a:endParaRPr lang="hu-HU" sz="1600"/>
          </a:p>
        </p:txBody>
      </p:sp>
      <p:pic>
        <p:nvPicPr>
          <p:cNvPr id="5" name="Tartalom helye 7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9231572" y="2328921"/>
            <a:ext cx="2381253" cy="3000375"/>
          </a:xfrm>
        </p:spPr>
      </p:pic>
      <p:pic>
        <p:nvPicPr>
          <p:cNvPr id="6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572" y="237442"/>
            <a:ext cx="2381253" cy="1790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A NEGYEDIK (UTOLSÓ) NAP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1162312" y="2164357"/>
            <a:ext cx="4933690" cy="3162653"/>
          </a:xfrm>
        </p:spPr>
        <p:txBody>
          <a:bodyPr/>
          <a:lstStyle/>
          <a:p>
            <a:pPr lvl="0"/>
            <a:r>
              <a:rPr lang="hu-HU"/>
              <a:t>A negyedik nap a szepesi várat néztük meg.  Mivel elhalasztották a Csorba-tóhoz való kirándulást, ma valósítottuk meg.  Az utolsó program egy túra volt a Szádelői völgyben. </a:t>
            </a:r>
          </a:p>
          <a:p>
            <a:pPr lvl="0"/>
            <a:r>
              <a:rPr lang="hu-HU"/>
              <a:t>Eperjesre végül nem mentünk el, mivel így is későn értünk haza, vissza Magyarországra.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468" y="2055269"/>
            <a:ext cx="3980136" cy="233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/>
              <a:t>Szepesi vár</a:t>
            </a:r>
          </a:p>
        </p:txBody>
      </p:sp>
      <p:sp>
        <p:nvSpPr>
          <p:cNvPr id="3" name="Tartalom helye 2"/>
          <p:cNvSpPr txBox="1">
            <a:spLocks noGrp="1"/>
          </p:cNvSpPr>
          <p:nvPr>
            <p:ph idx="1"/>
          </p:nvPr>
        </p:nvSpPr>
        <p:spPr>
          <a:xfrm>
            <a:off x="1294360" y="1954639"/>
            <a:ext cx="7010741" cy="3494928"/>
          </a:xfrm>
        </p:spPr>
        <p:txBody>
          <a:bodyPr/>
          <a:lstStyle/>
          <a:p>
            <a:pPr lvl="0"/>
            <a:r>
              <a:rPr lang="hu-HU"/>
              <a:t>Több mint 4 hektáros (41 426 m²) kiterjedésével Közép-Európa egyik legnagyobb vára.</a:t>
            </a:r>
          </a:p>
          <a:p>
            <a:pPr lvl="0"/>
            <a:r>
              <a:rPr lang="hu-HU"/>
              <a:t> A vár és az emlékművei a világörökség részei.</a:t>
            </a:r>
          </a:p>
          <a:p>
            <a:pPr lvl="0"/>
            <a:r>
              <a:rPr lang="hu-HU"/>
              <a:t>A szepesi várat 1961-ben nyilvánították műemlékké.</a:t>
            </a:r>
          </a:p>
          <a:p>
            <a:pPr lvl="0"/>
            <a:r>
              <a:rPr lang="hu-HU"/>
              <a:t>A toronyból belátjuk a Szepesség nagy részét, jó időben a Magas-Tátra csúcsai is látszanak.  A vár környékén kényelmes tanösvény nyolc megállóhelyén ismerkedhetünk a táj természeti és történelmi érdekességeivel. </a:t>
            </a:r>
          </a:p>
          <a:p>
            <a:pPr lvl="0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944" y="2175019"/>
            <a:ext cx="2555235" cy="143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944" y="3927219"/>
            <a:ext cx="2457239" cy="1589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 noGrp="1"/>
          </p:cNvSpPr>
          <p:nvPr>
            <p:ph type="ctrTitle"/>
          </p:nvPr>
        </p:nvSpPr>
        <p:spPr>
          <a:xfrm>
            <a:off x="2417783" y="989773"/>
            <a:ext cx="8999634" cy="2541428"/>
          </a:xfrm>
        </p:spPr>
        <p:txBody>
          <a:bodyPr/>
          <a:lstStyle/>
          <a:p>
            <a:pPr lvl="0"/>
            <a:r>
              <a:rPr lang="hu-HU"/>
              <a:t>Köszönöm a figyelmet!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%7b2C762E8E-2CB0-4EED-B3A5-D0357EBB0F3F%7dtf10001114</Template>
  <TotalTime>0</TotalTime>
  <Words>591</Words>
  <Application>Microsoft Office PowerPoint</Application>
  <PresentationFormat>Szélesvásznú</PresentationFormat>
  <Paragraphs>47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Calibri</vt:lpstr>
      <vt:lpstr>Gill Sans MT</vt:lpstr>
      <vt:lpstr>Galéria</vt:lpstr>
      <vt:lpstr>Határtalanul HAT-20-01-0808 program, élmények</vt:lpstr>
      <vt:lpstr>Az első nap</vt:lpstr>
      <vt:lpstr>A szent MIHÁLY TEMPLOM (kápolna) MEGTEKINTÉSE</vt:lpstr>
      <vt:lpstr>Szent Erzsébet székesegyház</vt:lpstr>
      <vt:lpstr>A második és harmadik nap</vt:lpstr>
      <vt:lpstr>Dunajec és nedec vára</vt:lpstr>
      <vt:lpstr>A NEGYEDIK (UTOLSÓ) NAP</vt:lpstr>
      <vt:lpstr>Szepesi vár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program, élmények</dc:title>
  <dc:creator>Bella Maczó Marianna</dc:creator>
  <cp:lastModifiedBy>Zsufos Róbert</cp:lastModifiedBy>
  <cp:revision>3</cp:revision>
  <dcterms:created xsi:type="dcterms:W3CDTF">2022-09-05T16:48:47Z</dcterms:created>
  <dcterms:modified xsi:type="dcterms:W3CDTF">2023-07-24T18:18:14Z</dcterms:modified>
</cp:coreProperties>
</file>